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64" r:id="rId3"/>
    <p:sldId id="259" r:id="rId4"/>
    <p:sldId id="261" r:id="rId5"/>
    <p:sldId id="286" r:id="rId6"/>
    <p:sldId id="287" r:id="rId7"/>
    <p:sldId id="288" r:id="rId8"/>
    <p:sldId id="289" r:id="rId9"/>
    <p:sldId id="295" r:id="rId10"/>
    <p:sldId id="301" r:id="rId11"/>
    <p:sldId id="290" r:id="rId12"/>
    <p:sldId id="296" r:id="rId13"/>
    <p:sldId id="291" r:id="rId14"/>
    <p:sldId id="297" r:id="rId15"/>
    <p:sldId id="292" r:id="rId16"/>
    <p:sldId id="298" r:id="rId17"/>
    <p:sldId id="302" r:id="rId18"/>
    <p:sldId id="304" r:id="rId19"/>
    <p:sldId id="303" r:id="rId20"/>
    <p:sldId id="305" r:id="rId21"/>
    <p:sldId id="293" r:id="rId22"/>
    <p:sldId id="299" r:id="rId23"/>
    <p:sldId id="306" r:id="rId24"/>
    <p:sldId id="294" r:id="rId25"/>
    <p:sldId id="300" r:id="rId26"/>
    <p:sldId id="307" r:id="rId27"/>
    <p:sldId id="260" r:id="rId28"/>
    <p:sldId id="267" r:id="rId2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ExtraBold" panose="00000900000000000000" pitchFamily="2" charset="0"/>
      <p:bold r:id="rId35"/>
      <p:boldItalic r:id="rId36"/>
    </p:embeddedFont>
    <p:embeddedFont>
      <p:font typeface="Montserrat ExtraLight" panose="000003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1ED504-E9A8-41FF-ACDB-A03822649C6E}">
  <a:tblStyle styleId="{DE1ED504-E9A8-41FF-ACDB-A03822649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2" autoAdjust="0"/>
    <p:restoredTop sz="95148" autoAdjust="0"/>
  </p:normalViewPr>
  <p:slideViewPr>
    <p:cSldViewPr snapToGrid="0">
      <p:cViewPr>
        <p:scale>
          <a:sx n="125" d="100"/>
          <a:sy n="125" d="100"/>
        </p:scale>
        <p:origin x="108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74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65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pt-PT" dirty="0"/>
              <a:t>Declaração da Função: A função </a:t>
            </a:r>
            <a:r>
              <a:rPr lang="pt-PT" dirty="0" err="1"/>
              <a:t>bubble_sort</a:t>
            </a:r>
            <a:r>
              <a:rPr lang="pt-PT" dirty="0"/>
              <a:t> recebe uma lista l como parâmetro.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Inicialização de Variáveis: n é a variável que armazena o comprimento da lista l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Externo: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i in 0 (n - 1) controla o número de passadas pelo array.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Interno: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j in 0 (n - i - 2) percorre a lista comparando e trocando elementos adjacentes se necessário. A condição j in 0 (n - i - 2) garante que elementos já ordenados nas últimas posições não sejam reconsiderados.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Troca de Elementos: Se l[j] </a:t>
            </a:r>
            <a:r>
              <a:rPr lang="pt-PT" dirty="0" err="1"/>
              <a:t>gt</a:t>
            </a:r>
            <a:r>
              <a:rPr lang="pt-PT" dirty="0"/>
              <a:t> l[j + 1] , os elementos são trocados usando uma variável temporária </a:t>
            </a:r>
            <a:r>
              <a:rPr lang="pt-PT" dirty="0" err="1"/>
              <a:t>temp</a:t>
            </a:r>
            <a:r>
              <a:rPr lang="pt-PT" dirty="0"/>
              <a:t>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Retorno da Lista Ordenada: A função retorna a lista l após o término da ordenação. </a:t>
            </a:r>
          </a:p>
        </p:txBody>
      </p:sp>
    </p:spTree>
    <p:extLst>
      <p:ext uri="{BB962C8B-B14F-4D97-AF65-F5344CB8AC3E}">
        <p14:creationId xmlns:p14="http://schemas.microsoft.com/office/powerpoint/2010/main" val="259920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3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6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69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1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03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68" r:id="rId9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COMPILADORES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Analisador Léxico: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UEM-FENG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4C7EA5-3409-A03A-61C3-EC094FB5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51" y="285750"/>
            <a:ext cx="740697" cy="10487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: executa quando a condição for verdadeira.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7C838-DD5E-BCB8-CD34-0BB57AB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3" y="2571750"/>
            <a:ext cx="3338993" cy="16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0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8404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4. Funções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Funções são definidas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finalizadas com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5CADF-BEEF-40E8-4A3E-48ECBD4E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57" y="2571750"/>
            <a:ext cx="5353086" cy="13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Condicionais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2077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5. Condicionais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Condicionais são usadas para tomar decisões no código, utilizando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then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BB12D-6097-F4FC-2A77-9E6E50C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6" y="2571750"/>
            <a:ext cx="3841081" cy="18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 </a:t>
            </a:r>
            <a:br>
              <a:rPr lang="en" dirty="0"/>
            </a:br>
            <a:r>
              <a:rPr lang="en" i="1" dirty="0"/>
              <a:t>Built-in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5172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inclui várias funções 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builtin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úteis para manipulação de dados e implementação de algoritmos simples.</a:t>
            </a:r>
          </a:p>
        </p:txBody>
      </p:sp>
    </p:spTree>
    <p:extLst>
      <p:ext uri="{BB962C8B-B14F-4D97-AF65-F5344CB8AC3E}">
        <p14:creationId xmlns:p14="http://schemas.microsoft.com/office/powerpoint/2010/main" val="1876890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lengthof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o tamanho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append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adiciona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remove(item, lista): remove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indexof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o índice do item ou </a:t>
            </a:r>
            <a:r>
              <a:rPr lang="pt-PT" sz="2400" b="1" dirty="0">
                <a:solidFill>
                  <a:schemeClr val="bg1"/>
                </a:solidFill>
                <a:latin typeface="Aptos" panose="020B0004020202020204" pitchFamily="34" charset="0"/>
              </a:rPr>
              <a:t>-1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, caso o item não exista.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endParaRPr lang="pt-PT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68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674AA-D6EB-7C6D-12DA-D04C468C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070853"/>
            <a:ext cx="3767032" cy="60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8795A-5576-316E-3222-FF6FEB26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99" y="1962006"/>
            <a:ext cx="3767032" cy="60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044F6-746B-ECDB-B164-615A653B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9" y="2853159"/>
            <a:ext cx="3767031" cy="602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E2D52-D684-1639-747B-C424D5DD0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99" y="3744312"/>
            <a:ext cx="3767031" cy="6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contains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verdadeiro se a lista tiver o item;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copy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uma cópia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print(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value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): Imprime o valor no console.</a:t>
            </a:r>
          </a:p>
        </p:txBody>
      </p:sp>
    </p:spTree>
    <p:extLst>
      <p:ext uri="{BB962C8B-B14F-4D97-AF65-F5344CB8AC3E}">
        <p14:creationId xmlns:p14="http://schemas.microsoft.com/office/powerpoint/2010/main" val="618319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</a:t>
            </a:r>
            <a:r>
              <a:rPr lang="en" b="1" dirty="0"/>
              <a:t>0</a:t>
            </a:r>
            <a:r>
              <a:rPr lang="en" dirty="0"/>
              <a:t>1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20212799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Florêncio, Nuno Fonseca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20212826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Simão Júnior, Belarmino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20212796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Elihud, Clementina Uwimana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EDDC2-A1D5-BB20-F89E-7306293E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45" y="1980809"/>
            <a:ext cx="500603" cy="500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A77568-F187-8E45-2D08-5C4EE6E4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52" y="1985083"/>
            <a:ext cx="500603" cy="50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A87D-E800-0755-052A-53651631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95" y="1976977"/>
            <a:ext cx="500603" cy="500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813D-F25A-1C49-AA4D-D7A79199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197669"/>
            <a:ext cx="3438293" cy="952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F680E-1D37-0A35-7023-B04DB75F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2475353"/>
            <a:ext cx="3438293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68952-1EDA-B861-AE92-A5D3BE50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0" y="3549452"/>
            <a:ext cx="3438293" cy="7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7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Sintaxe e Semântica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3852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Operadores de Comparação: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85039-4EF6-0537-B384-5828F53F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0" y="1877472"/>
            <a:ext cx="19243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2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Incremento e Decremento: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7F066-32F7-2E33-6956-6D99B6C10A9B}"/>
              </a:ext>
            </a:extLst>
          </p:cNvPr>
          <p:cNvSpPr txBox="1"/>
          <p:nvPr/>
        </p:nvSpPr>
        <p:spPr>
          <a:xfrm>
            <a:off x="938499" y="2882030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Indexação em Lista: similar ao Python, usando colchetes/parênteses rectos, 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[]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6537D-1FDC-DF68-9BB3-ADE3A0CD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9" y="1840926"/>
            <a:ext cx="3204522" cy="76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67C3-C60C-ADDD-AE70-7963189C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06" y="4139771"/>
            <a:ext cx="3952560" cy="6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1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Completo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21740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81145-496D-C30E-D88E-9A27E8F6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1" y="1047750"/>
            <a:ext cx="5730987" cy="38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2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35000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Aqui está um exemplo de como usar a função </a:t>
            </a:r>
            <a:r>
              <a:rPr lang="pt-PT" sz="2400" b="1" dirty="0" err="1">
                <a:solidFill>
                  <a:schemeClr val="tx2"/>
                </a:solidFill>
                <a:latin typeface="Aptos" panose="020B0004020202020204" pitchFamily="34" charset="0"/>
              </a:rPr>
              <a:t>bubble_sort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para ordenar uma lista em CleBeN: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23BBC-4E9E-E87A-5C49-9C04B203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57" y="2571750"/>
            <a:ext cx="7169035" cy="1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6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Grupo 01,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201366" y="817457"/>
            <a:ext cx="6741268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“</a:t>
            </a:r>
            <a:r>
              <a:rPr lang="pt-PT" sz="2000" dirty="0"/>
              <a:t>CleBeN oferece uma abordagem amigável e intuitiva para a programação, ideal para iniciantes</a:t>
            </a:r>
            <a:br>
              <a:rPr lang="pt-PT" sz="2000" dirty="0"/>
            </a:br>
            <a:r>
              <a:rPr lang="pt-PT" sz="2000" dirty="0"/>
              <a:t>e para educação, mantendo a simplicidade sem sacrificar a funcionalidade básica necessária</a:t>
            </a:r>
            <a:br>
              <a:rPr lang="pt-PT" sz="2000" dirty="0"/>
            </a:br>
            <a:r>
              <a:rPr lang="pt-PT" sz="2000" dirty="0"/>
              <a:t>para a implementação de algoritmos.</a:t>
            </a:r>
            <a:r>
              <a:rPr lang="en" sz="2000" dirty="0"/>
              <a:t>”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MUITO OBRIGADO !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PRÁTICA: USANDO </a:t>
            </a:r>
            <a:r>
              <a:rPr lang="en" b="1" dirty="0"/>
              <a:t>JFLEX</a:t>
            </a:r>
            <a:r>
              <a:rPr lang="en" dirty="0"/>
              <a:t> (JAVA)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526144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CleBeN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486487" y="1819275"/>
            <a:ext cx="5255325" cy="1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highlight>
                  <a:srgbClr val="008080"/>
                </a:highlight>
              </a:rPr>
              <a:t>CleBeN</a:t>
            </a:r>
            <a:r>
              <a:rPr lang="pt-PT" sz="1800" dirty="0"/>
              <a:t> é uma linguagem de programação destinada a pessoas que estão dando seus primeiros passos na programação. Ela utiliza uma sintaxe simples e directa, semelhante ao inglês falado, para tornar o processo de escrita e leitura de código o mais intuitivo possível.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9" y="3753247"/>
            <a:ext cx="369540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Atribuições e Declarações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1. Atribuições e Declarações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atribuição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valores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variáveis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em CleBeN é feita utilizando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 Valores podem ser números, textos, nulos, listas ou intervalos.</a:t>
            </a:r>
          </a:p>
        </p:txBody>
      </p:sp>
    </p:spTree>
    <p:extLst>
      <p:ext uri="{BB962C8B-B14F-4D97-AF65-F5344CB8AC3E}">
        <p14:creationId xmlns:p14="http://schemas.microsoft.com/office/powerpoint/2010/main" val="189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4048522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Operações Aritméticas e Lógicas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0707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2. Operações Aritméticas e Operações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23395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Operações aritméticas e lógicas podem ser realizadas e atribuídas a variáveis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FB00F-C129-ABD3-E4A9-6E32CA43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23" y="3181947"/>
            <a:ext cx="4324954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2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Estruturas de Controle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93353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suporta </a:t>
            </a:r>
            <a:r>
              <a:rPr lang="pt-PT" sz="2400" i="1" dirty="0" err="1">
                <a:solidFill>
                  <a:schemeClr val="bg1"/>
                </a:solidFill>
                <a:latin typeface="Aptos" panose="020B0004020202020204" pitchFamily="34" charset="0"/>
              </a:rPr>
              <a:t>loops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tx2"/>
                </a:solidFill>
                <a:latin typeface="Aptos" panose="020B0004020202020204" pitchFamily="34" charset="0"/>
              </a:rPr>
              <a:t>for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For: itera sobre intervalos ou listas.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C2DE-E7B9-ACBD-43F2-D3BC8D1E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07" y="2566675"/>
            <a:ext cx="437258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8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618</Words>
  <Application>Microsoft Office PowerPoint</Application>
  <PresentationFormat>On-screen Show (16:9)</PresentationFormat>
  <Paragraphs>77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Montserrat ExtraLight</vt:lpstr>
      <vt:lpstr>Arial</vt:lpstr>
      <vt:lpstr>Montserrat</vt:lpstr>
      <vt:lpstr>Aptos</vt:lpstr>
      <vt:lpstr>Montserrat ExtraBold</vt:lpstr>
      <vt:lpstr>Futuristic Background by Slidesgo</vt:lpstr>
      <vt:lpstr>COMPILADORES</vt:lpstr>
      <vt:lpstr>GRUPO 01</vt:lpstr>
      <vt:lpstr>CleBeN</vt:lpstr>
      <vt:lpstr>Atribuições e Declarações</vt:lpstr>
      <vt:lpstr>1. Atribuições e Declarações</vt:lpstr>
      <vt:lpstr>Operações Aritméticas e Lógicas</vt:lpstr>
      <vt:lpstr>2. Operações Aritméticas e Operações</vt:lpstr>
      <vt:lpstr>Estruturas de Controle</vt:lpstr>
      <vt:lpstr>3. Estruturas de Repetição</vt:lpstr>
      <vt:lpstr>3. Estruturas de Repetição</vt:lpstr>
      <vt:lpstr>Funções</vt:lpstr>
      <vt:lpstr>4. Funções</vt:lpstr>
      <vt:lpstr>Condicionais</vt:lpstr>
      <vt:lpstr>5. Condicionais</vt:lpstr>
      <vt:lpstr>Funções  Built-in</vt:lpstr>
      <vt:lpstr>6. Funções Built-in</vt:lpstr>
      <vt:lpstr>6. Funções Built-in</vt:lpstr>
      <vt:lpstr>6. Funções Built-in</vt:lpstr>
      <vt:lpstr>6. Funções Built-in</vt:lpstr>
      <vt:lpstr>6. Funções Built-in</vt:lpstr>
      <vt:lpstr>Sintaxe e Semântica</vt:lpstr>
      <vt:lpstr>7. Operadores</vt:lpstr>
      <vt:lpstr>7. Operadores</vt:lpstr>
      <vt:lpstr>Exemplo Completo</vt:lpstr>
      <vt:lpstr>8. Função BubbleSort em CleBeN</vt:lpstr>
      <vt:lpstr>8. Função BubbleSort em CleBeN</vt:lpstr>
      <vt:lpstr>“CleBeN oferece uma abordagem amigável e intuitiva para a programação, ideal para iniciantes e para educação, mantendo a simplicidade sem sacrificar a funcionalidade básica necessária para a implementação de algoritmos.”</vt:lpstr>
      <vt:lpstr>MUITO 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Belarmino Simão Júnior</dc:creator>
  <cp:lastModifiedBy>Belarmino Simão Júnior</cp:lastModifiedBy>
  <cp:revision>12</cp:revision>
  <dcterms:modified xsi:type="dcterms:W3CDTF">2024-06-04T22:14:56Z</dcterms:modified>
</cp:coreProperties>
</file>